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73" r:id="rId5"/>
    <p:sldId id="454" r:id="rId6"/>
    <p:sldId id="455" r:id="rId7"/>
    <p:sldId id="457" r:id="rId8"/>
    <p:sldId id="383" r:id="rId9"/>
    <p:sldId id="458" r:id="rId10"/>
    <p:sldId id="436" r:id="rId11"/>
    <p:sldId id="437" r:id="rId12"/>
    <p:sldId id="439" r:id="rId13"/>
    <p:sldId id="438" r:id="rId14"/>
    <p:sldId id="440" r:id="rId15"/>
    <p:sldId id="441" r:id="rId16"/>
    <p:sldId id="442" r:id="rId17"/>
    <p:sldId id="450" r:id="rId18"/>
    <p:sldId id="446" r:id="rId19"/>
    <p:sldId id="449" r:id="rId20"/>
    <p:sldId id="445" r:id="rId21"/>
    <p:sldId id="448" r:id="rId22"/>
    <p:sldId id="447" r:id="rId23"/>
    <p:sldId id="453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382967F-92AB-4B7F-BE87-C2A6733B96B1}">
          <p14:sldIdLst>
            <p14:sldId id="273"/>
            <p14:sldId id="454"/>
            <p14:sldId id="455"/>
            <p14:sldId id="457"/>
            <p14:sldId id="383"/>
            <p14:sldId id="458"/>
            <p14:sldId id="436"/>
            <p14:sldId id="437"/>
            <p14:sldId id="439"/>
            <p14:sldId id="438"/>
            <p14:sldId id="440"/>
            <p14:sldId id="441"/>
            <p14:sldId id="442"/>
            <p14:sldId id="450"/>
            <p14:sldId id="446"/>
            <p14:sldId id="449"/>
            <p14:sldId id="445"/>
            <p14:sldId id="448"/>
            <p14:sldId id="447"/>
            <p14:sldId id="453"/>
          </p14:sldIdLst>
        </p14:section>
        <p14:section name="Naamloze sectie" id="{5B73AABE-9599-40E8-BE9A-1F08F0410C2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3D4"/>
    <a:srgbClr val="068998"/>
    <a:srgbClr val="E40025"/>
    <a:srgbClr val="E9012C"/>
    <a:srgbClr val="028880"/>
    <a:srgbClr val="DD0039"/>
    <a:srgbClr val="251720"/>
    <a:srgbClr val="F61A53"/>
    <a:srgbClr val="BFBFBF"/>
    <a:srgbClr val="C1E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6BED8-B7B2-4477-971B-71F7C2F91C91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4218-C6E7-4023-90DC-447ADF36CF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00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20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67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is verzilting</a:t>
            </a:r>
          </a:p>
          <a:p>
            <a:r>
              <a:rPr lang="nl-NL" dirty="0"/>
              <a:t>Wat</a:t>
            </a:r>
            <a:r>
              <a:rPr lang="nl-NL" baseline="0" dirty="0"/>
              <a:t> is erosie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64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74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08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43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89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58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7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1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75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16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9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15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61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jnverborgenimpact.nl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ercontinentalcry.org/wp-content/uploads/2012/03/axHu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00B050"/>
                </a:solidFill>
              </a:rPr>
              <a:t>De verborgen impact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74010" y="2159439"/>
            <a:ext cx="1921604" cy="1617180"/>
          </a:xfrm>
        </p:spPr>
        <p:txBody>
          <a:bodyPr/>
          <a:lstStyle/>
          <a:p>
            <a:pPr marL="0" indent="0">
              <a:buNone/>
            </a:pPr>
            <a:r>
              <a:rPr lang="nl-NL" sz="1050" b="1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>
                <a:solidFill>
                  <a:schemeClr val="bg1">
                    <a:lumMod val="85000"/>
                  </a:schemeClr>
                </a:solidFill>
              </a:rPr>
              <a:t> De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>
                <a:solidFill>
                  <a:schemeClr val="bg1">
                    <a:lumMod val="85000"/>
                  </a:schemeClr>
                </a:solidFill>
              </a:rPr>
              <a:t> Marktverkenning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>
                <a:solidFill>
                  <a:schemeClr val="bg1">
                    <a:lumMod val="85000"/>
                  </a:schemeClr>
                </a:solidFill>
              </a:rPr>
              <a:t> Projectmanagement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>
                <a:latin typeface="+mn-lt"/>
                <a:cs typeface="+mn-cs"/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>
                <a:solidFill>
                  <a:schemeClr val="bg1">
                    <a:lumMod val="85000"/>
                  </a:schemeClr>
                </a:solidFill>
              </a:rPr>
              <a:t> Ondernemen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2960553" y="2159439"/>
            <a:ext cx="3565656" cy="15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500" b="1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Gevolgen voor de planeet &amp; onszelf &amp; oplossingen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>
                <a:solidFill>
                  <a:srgbClr val="000000"/>
                </a:solidFill>
                <a:latin typeface="Arial" panose="020B0604020202020204" pitchFamily="34" charset="0"/>
              </a:rPr>
              <a:t>BAM Kansenmatrix</a:t>
            </a:r>
            <a:endParaRPr lang="nl-NL" sz="1400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1976482" y="5159613"/>
            <a:ext cx="8431460" cy="24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05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572993"/>
              </p:ext>
            </p:extLst>
          </p:nvPr>
        </p:nvGraphicFramePr>
        <p:xfrm>
          <a:off x="3575721" y="5594218"/>
          <a:ext cx="5723762" cy="2781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8160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504233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504233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504233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504233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504233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588010">
                  <a:extLst>
                    <a:ext uri="{9D8B030D-6E8A-4147-A177-3AD203B41FA5}">
                      <a16:colId xmlns:a16="http://schemas.microsoft.com/office/drawing/2014/main" val="2287401822"/>
                    </a:ext>
                  </a:extLst>
                </a:gridCol>
                <a:gridCol w="504233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49584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578192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nl-NL" sz="9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rgbClr val="00B050"/>
                          </a:solidFill>
                        </a:rPr>
                        <a:t>Vakantie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chemeClr val="tx1"/>
                          </a:solidFill>
                        </a:rPr>
                        <a:t>Week 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309844" y="2141910"/>
            <a:ext cx="627587" cy="5322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2196387" y="2159441"/>
            <a:ext cx="627587" cy="52646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074010" y="3953791"/>
            <a:ext cx="1921604" cy="15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050" b="1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/>
              <a:t> Ondernemingsplan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>
                <a:solidFill>
                  <a:schemeClr val="bg1">
                    <a:lumMod val="85000"/>
                  </a:schemeClr>
                </a:solidFill>
              </a:rPr>
              <a:t> Vlog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309844" y="3953789"/>
            <a:ext cx="630420" cy="5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3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Energievoorraden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BD930D-AF01-44AA-97D7-69371FC5D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0"/>
            <a:ext cx="5105400" cy="68072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0559455-DF1D-4659-A246-EE0E4C498E8A}"/>
              </a:ext>
            </a:extLst>
          </p:cNvPr>
          <p:cNvSpPr txBox="1"/>
          <p:nvPr/>
        </p:nvSpPr>
        <p:spPr>
          <a:xfrm>
            <a:off x="3663462" y="6156012"/>
            <a:ext cx="209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Blz</a:t>
            </a:r>
            <a:r>
              <a:rPr lang="nl-NL" dirty="0"/>
              <a:t> 151</a:t>
            </a:r>
          </a:p>
        </p:txBody>
      </p:sp>
    </p:spTree>
    <p:extLst>
      <p:ext uri="{BB962C8B-B14F-4D97-AF65-F5344CB8AC3E}">
        <p14:creationId xmlns:p14="http://schemas.microsoft.com/office/powerpoint/2010/main" val="83251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Gevolgen voor de planeet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82E62DC-BC12-41B0-A042-2E51E7612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210" y="1417638"/>
            <a:ext cx="7956790" cy="51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08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7524" y="1663822"/>
            <a:ext cx="3786554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Gevolgen</a:t>
            </a:r>
            <a:br>
              <a:rPr lang="nl-NL" dirty="0"/>
            </a:br>
            <a:r>
              <a:rPr lang="nl-NL" dirty="0"/>
              <a:t>klimaatverandering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4060FA1-862A-4E94-B9F4-775CB765118B}"/>
              </a:ext>
            </a:extLst>
          </p:cNvPr>
          <p:cNvSpPr txBox="1"/>
          <p:nvPr/>
        </p:nvSpPr>
        <p:spPr>
          <a:xfrm>
            <a:off x="3663462" y="6156012"/>
            <a:ext cx="209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Blz</a:t>
            </a:r>
            <a:r>
              <a:rPr lang="nl-NL" dirty="0"/>
              <a:t> 164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991B0FB-723B-4439-8651-C6238C519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821" y="0"/>
            <a:ext cx="7377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6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Kosten nu en straks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5CA123-9300-44FF-8792-FF2CEA69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756" y="1417638"/>
            <a:ext cx="7374182" cy="308581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3CACE77-E34C-4795-AC38-D1E2895E6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12" y="1417638"/>
            <a:ext cx="8704162" cy="376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68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9A543-68BF-4A36-A899-A5167D2F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nl-NL"/>
              <a:t>Oplossingsrichtingen</a:t>
            </a:r>
          </a:p>
        </p:txBody>
      </p:sp>
    </p:spTree>
    <p:extLst>
      <p:ext uri="{BB962C8B-B14F-4D97-AF65-F5344CB8AC3E}">
        <p14:creationId xmlns:p14="http://schemas.microsoft.com/office/powerpoint/2010/main" val="182170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41BAC49-DF24-40F9-8343-3B8FBF2DD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/>
              <a:t>Niveaus van verduurzaming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06F650-96D1-4B4D-AB69-7663039F9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671" y="980728"/>
            <a:ext cx="7695510" cy="563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5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41BAC49-DF24-40F9-8343-3B8FBF2DD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/>
              <a:t>Perspectief</a:t>
            </a:r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0FD2FB8-5598-4364-9644-8F857B3DC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616" y="1457325"/>
            <a:ext cx="75533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91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D0861-2E15-47F2-8267-2F1F9332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784" y="274638"/>
            <a:ext cx="9128615" cy="1143000"/>
          </a:xfrm>
        </p:spPr>
        <p:txBody>
          <a:bodyPr/>
          <a:lstStyle/>
          <a:p>
            <a:pPr algn="l"/>
            <a:r>
              <a:rPr lang="nl-NL"/>
              <a:t>Partijen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168CF68-812F-46D9-B05C-8FD98C2204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3232" y="1792531"/>
            <a:ext cx="4181475" cy="3800475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340E3F1B-7F9B-4E65-BAF6-5515B5D4191B}"/>
              </a:ext>
            </a:extLst>
          </p:cNvPr>
          <p:cNvSpPr/>
          <p:nvPr/>
        </p:nvSpPr>
        <p:spPr>
          <a:xfrm>
            <a:off x="8510954" y="3998424"/>
            <a:ext cx="2743200" cy="256735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rgbClr val="F6B3D4"/>
                </a:solidFill>
              </a:rPr>
              <a:t>Visie</a:t>
            </a:r>
          </a:p>
          <a:p>
            <a:pPr algn="ctr"/>
            <a:r>
              <a:rPr lang="nl-NL">
                <a:solidFill>
                  <a:srgbClr val="F6B3D4"/>
                </a:solidFill>
              </a:rPr>
              <a:t>Geldstromen en Subsidies</a:t>
            </a:r>
          </a:p>
          <a:p>
            <a:pPr algn="ctr"/>
            <a:r>
              <a:rPr lang="nl-NL">
                <a:solidFill>
                  <a:srgbClr val="F6B3D4"/>
                </a:solidFill>
              </a:rPr>
              <a:t>Voorlichting &amp; transparantie</a:t>
            </a:r>
          </a:p>
          <a:p>
            <a:pPr algn="ctr"/>
            <a:r>
              <a:rPr lang="nl-NL">
                <a:solidFill>
                  <a:srgbClr val="F6B3D4"/>
                </a:solidFill>
              </a:rPr>
              <a:t>Wetgeving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E9D27ED5-108F-4915-A167-530094C5EDD9}"/>
              </a:ext>
            </a:extLst>
          </p:cNvPr>
          <p:cNvSpPr/>
          <p:nvPr/>
        </p:nvSpPr>
        <p:spPr>
          <a:xfrm>
            <a:off x="2453785" y="4016008"/>
            <a:ext cx="2743200" cy="256735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rgbClr val="F6B3D4"/>
                </a:solidFill>
              </a:rPr>
              <a:t>Stel maatschappelijke waarde centraal</a:t>
            </a:r>
          </a:p>
          <a:p>
            <a:pPr algn="ctr"/>
            <a:r>
              <a:rPr lang="nl-NL">
                <a:solidFill>
                  <a:srgbClr val="F6B3D4"/>
                </a:solidFill>
              </a:rPr>
              <a:t>Ketenaanpak </a:t>
            </a:r>
          </a:p>
          <a:p>
            <a:pPr algn="ctr"/>
            <a:r>
              <a:rPr lang="nl-NL">
                <a:solidFill>
                  <a:srgbClr val="F6B3D4"/>
                </a:solidFill>
              </a:rPr>
              <a:t>Technologie is een deeloplossing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8283993-3925-40AA-8DB0-732D3ABC7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061" y="170228"/>
            <a:ext cx="3284985" cy="279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2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398B6-61C7-4FFA-850F-65882B03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            Rollen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3094346-F8DD-4236-8AB7-C18546E27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185" y="1321517"/>
            <a:ext cx="6601191" cy="553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6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ED2AEA-54E6-4A3A-91CC-61B5E926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BAM kansen-matrix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CAA20A2-B41B-490A-8138-7507DE927D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3991" y="1417638"/>
            <a:ext cx="2329840" cy="213702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9D35DE9-C5CA-40DE-AFC8-B2AA19F9A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277" y="1277269"/>
            <a:ext cx="7250723" cy="558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9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C1AD7D6-7E05-45BF-9A56-D4F3B032CA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4957" b="4810"/>
          <a:stretch/>
        </p:blipFill>
        <p:spPr>
          <a:xfrm>
            <a:off x="3641763" y="-32468"/>
            <a:ext cx="7494323" cy="68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71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DC5FECB-FC94-4412-9D13-30315077B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92"/>
          <a:stretch/>
        </p:blipFill>
        <p:spPr>
          <a:xfrm>
            <a:off x="6928338" y="4302868"/>
            <a:ext cx="5263662" cy="26970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BC0964-3703-4278-BB8A-358D7173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887899-32F4-4779-B176-FFE8AC4C1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9093" y="1417638"/>
            <a:ext cx="8405445" cy="4525963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Vul voor jezelf de BAM kansen-matrix in (Kijk in de uitslag van je eigen test waar voor jou de grootste kansen liggen</a:t>
            </a:r>
          </a:p>
          <a:p>
            <a:r>
              <a:rPr lang="nl-NL" dirty="0"/>
              <a:t>Zorg dat je voor de kennistoets Deel 2 &amp; 3 van het boek hebt gelezen én geleerd!!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EAEC53A-C949-4D5C-BBE8-467DBB1E0F50}"/>
              </a:ext>
            </a:extLst>
          </p:cNvPr>
          <p:cNvSpPr txBox="1">
            <a:spLocks/>
          </p:cNvSpPr>
          <p:nvPr/>
        </p:nvSpPr>
        <p:spPr>
          <a:xfrm>
            <a:off x="2409093" y="1317397"/>
            <a:ext cx="538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hlinkClick r:id="rId3"/>
              </a:rPr>
              <a:t>www.mijnverborgenimpact.nl</a:t>
            </a:r>
            <a:endParaRPr lang="nl-NL"/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32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9F04B79-91F4-4AD8-8A39-28F993D9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219" y="1370180"/>
            <a:ext cx="8677952" cy="33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1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7625" y="569946"/>
            <a:ext cx="8860565" cy="648072"/>
          </a:xfrm>
        </p:spPr>
        <p:txBody>
          <a:bodyPr/>
          <a:lstStyle/>
          <a:p>
            <a:r>
              <a:rPr lang="nl-NL"/>
              <a:t>De Impact Top 10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8567" y="-10938"/>
            <a:ext cx="7173433" cy="686893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2112" y="-10938"/>
            <a:ext cx="2349888" cy="431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0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12346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Top 10 samengevat in 4 sectoren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16080" y="1600201"/>
            <a:ext cx="3853543" cy="4525963"/>
          </a:xfrm>
        </p:spPr>
        <p:txBody>
          <a:bodyPr>
            <a:normAutofit/>
          </a:bodyPr>
          <a:lstStyle/>
          <a:p>
            <a:r>
              <a:rPr lang="nl-NL"/>
              <a:t>Meeste Impact </a:t>
            </a:r>
          </a:p>
          <a:p>
            <a:pPr lvl="1"/>
            <a:r>
              <a:rPr lang="nl-NL" sz="2800"/>
              <a:t>Eten en drinken </a:t>
            </a:r>
          </a:p>
          <a:p>
            <a:pPr lvl="1"/>
            <a:r>
              <a:rPr lang="nl-NL" sz="2800"/>
              <a:t>Spullen</a:t>
            </a:r>
          </a:p>
          <a:p>
            <a:pPr lvl="1"/>
            <a:endParaRPr lang="nl-NL" sz="2800"/>
          </a:p>
          <a:p>
            <a:pPr lvl="1"/>
            <a:endParaRPr lang="nl-NL" sz="2800"/>
          </a:p>
          <a:p>
            <a:r>
              <a:rPr lang="nl-NL"/>
              <a:t>Meeste effort nu:</a:t>
            </a:r>
          </a:p>
          <a:p>
            <a:pPr lvl="1"/>
            <a:r>
              <a:rPr lang="nl-NL" sz="2800"/>
              <a:t>Huis </a:t>
            </a:r>
          </a:p>
          <a:p>
            <a:pPr lvl="1"/>
            <a:r>
              <a:rPr lang="nl-NL" sz="2800"/>
              <a:t>Vervoer </a:t>
            </a:r>
          </a:p>
          <a:p>
            <a:pPr lvl="1"/>
            <a:endParaRPr lang="nl-NL" sz="280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758"/>
          <a:stretch/>
        </p:blipFill>
        <p:spPr>
          <a:xfrm>
            <a:off x="6997251" y="1197429"/>
            <a:ext cx="4100838" cy="5660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409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Grenzen aan het ecosysteem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989221" y="1395663"/>
            <a:ext cx="93044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Er zijn 4 onderdelen van het ecosysteem met een natuurlijk plafond:</a:t>
            </a:r>
          </a:p>
          <a:p>
            <a:endParaRPr lang="nl-N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Vruchtbare landbouwgrond en wilde voedselbronnen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Zoetwater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Grondstoffen, schaarse elementen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Energievoorraden, grondstoffen of brandstoffen voor energievoorziening</a:t>
            </a:r>
          </a:p>
          <a:p>
            <a:endParaRPr lang="nl-NL" sz="3200" dirty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78225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Landbouwgrond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63FD351-B1D3-44A3-B96D-41A08C4A1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62017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F7EDAC7-9243-4CC8-ADC8-199FE6F6447D}"/>
              </a:ext>
            </a:extLst>
          </p:cNvPr>
          <p:cNvSpPr txBox="1"/>
          <p:nvPr/>
        </p:nvSpPr>
        <p:spPr>
          <a:xfrm>
            <a:off x="3663462" y="6156012"/>
            <a:ext cx="209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Blz</a:t>
            </a:r>
            <a:r>
              <a:rPr lang="nl-NL" dirty="0"/>
              <a:t> 142</a:t>
            </a:r>
          </a:p>
        </p:txBody>
      </p:sp>
    </p:spTree>
    <p:extLst>
      <p:ext uri="{BB962C8B-B14F-4D97-AF65-F5344CB8AC3E}">
        <p14:creationId xmlns:p14="http://schemas.microsoft.com/office/powerpoint/2010/main" val="298931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Zoetwater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FCB2854-10A1-497A-9708-58DB9BF7B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69" y="123092"/>
            <a:ext cx="5298831" cy="667728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73180FE-7A3F-4E3D-8308-122B9B57FEAC}"/>
              </a:ext>
            </a:extLst>
          </p:cNvPr>
          <p:cNvSpPr txBox="1"/>
          <p:nvPr/>
        </p:nvSpPr>
        <p:spPr>
          <a:xfrm>
            <a:off x="3663462" y="6156012"/>
            <a:ext cx="209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Blz</a:t>
            </a:r>
            <a:r>
              <a:rPr lang="nl-NL" dirty="0"/>
              <a:t> 147</a:t>
            </a:r>
          </a:p>
        </p:txBody>
      </p:sp>
    </p:spTree>
    <p:extLst>
      <p:ext uri="{BB962C8B-B14F-4D97-AF65-F5344CB8AC3E}">
        <p14:creationId xmlns:p14="http://schemas.microsoft.com/office/powerpoint/2010/main" val="386012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Grondstoffen schaarse elementen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https://intercontinentalcry.org/wp-content/uploads/2012/03/axHu1.jpg</a:t>
            </a:r>
          </a:p>
        </p:txBody>
      </p:sp>
      <p:pic>
        <p:nvPicPr>
          <p:cNvPr id="1026" name="Picture 2" descr="https://intercontinentalcry.org/wp-content/uploads/2012/03/axHu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27" y="1070461"/>
            <a:ext cx="9453949" cy="578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639616" y="84844"/>
            <a:ext cx="7090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https://intercontinentalcry.org/wp-content/uploads/2012/03/axHu1.jpg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0138899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7EC8F4-C2B9-4D97-977E-1F80CFEE709D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F33574D-D4A3-4825-AA71-175465C00FF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1C26EB0-3C14-49A1-930E-F79EB4F798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256</Words>
  <Application>Microsoft Office PowerPoint</Application>
  <PresentationFormat>Breedbeeld</PresentationFormat>
  <Paragraphs>80</Paragraphs>
  <Slides>20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Helicon thema</vt:lpstr>
      <vt:lpstr>De verborgen impact</vt:lpstr>
      <vt:lpstr>PowerPoint-presentatie</vt:lpstr>
      <vt:lpstr>PowerPoint-presentatie</vt:lpstr>
      <vt:lpstr>De Impact Top 10</vt:lpstr>
      <vt:lpstr>Top 10 samengevat in 4 sectoren</vt:lpstr>
      <vt:lpstr>De Grenzen aan het ecosysteem</vt:lpstr>
      <vt:lpstr>Landbouwgrond</vt:lpstr>
      <vt:lpstr>Zoetwater</vt:lpstr>
      <vt:lpstr>Grondstoffen schaarse elementen</vt:lpstr>
      <vt:lpstr>Energievoorraden</vt:lpstr>
      <vt:lpstr>Gevolgen voor de planeet </vt:lpstr>
      <vt:lpstr>Gevolgen klimaatverandering</vt:lpstr>
      <vt:lpstr>Kosten nu en straks</vt:lpstr>
      <vt:lpstr>Oplossingsrichtingen</vt:lpstr>
      <vt:lpstr>Niveaus van verduurzaming</vt:lpstr>
      <vt:lpstr>Perspectief</vt:lpstr>
      <vt:lpstr>Partijen </vt:lpstr>
      <vt:lpstr>             Rollen</vt:lpstr>
      <vt:lpstr>BAM kansen-matrix</vt:lpstr>
      <vt:lpstr>Opdracht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Stad&amp;Wijk</dc:title>
  <dc:creator>Jitse Noordermeer</dc:creator>
  <cp:keywords>Water en energie</cp:keywords>
  <cp:lastModifiedBy>Stijn Weijermars</cp:lastModifiedBy>
  <cp:revision>1</cp:revision>
  <dcterms:created xsi:type="dcterms:W3CDTF">2015-07-30T08:19:14Z</dcterms:created>
  <dcterms:modified xsi:type="dcterms:W3CDTF">2021-01-14T21:04:38Z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